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77" r:id="rId2"/>
    <p:sldId id="284" r:id="rId3"/>
    <p:sldId id="285" r:id="rId4"/>
    <p:sldId id="279" r:id="rId5"/>
    <p:sldId id="282" r:id="rId6"/>
  </p:sldIdLst>
  <p:sldSz cx="12192000" cy="6858000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CCCC"/>
    <a:srgbClr val="00808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76" autoAdjust="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902C0-D48C-450E-86DD-5621ADF106DC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C962F-F4EA-424B-8BF0-118DAA721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27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7FDD7-429E-4623-863D-1E0AFD1F0E29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BEA6C-E12B-41E2-A989-BB5175B53A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512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05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32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654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8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29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49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054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4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48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58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28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17E2A7-0CD2-4AB0-AAC3-8BDFF8847277}" type="datetimeFigureOut">
              <a:rPr lang="nb-NO" smtClean="0"/>
              <a:t>06.10.2022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94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>
          <a:xfrm>
            <a:off x="1100051" y="3796144"/>
            <a:ext cx="8742289" cy="565157"/>
          </a:xfrm>
        </p:spPr>
        <p:txBody>
          <a:bodyPr>
            <a:normAutofit fontScale="90000"/>
          </a:bodyPr>
          <a:lstStyle/>
          <a:p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SAK 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38/22 Budsjett 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nb-N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Ordfører – rådmannsutvalget </a:t>
            </a:r>
            <a:r>
              <a:rPr 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oktober </a:t>
            </a:r>
            <a:r>
              <a:rPr 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nb-N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b-NO" sz="1600" cap="none" spc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 Inger Kammerud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b-NO" sz="1200" cap="none" spc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Regionrådskoordinator for interkommunalt politisk råd for Ringeriksregionen</a:t>
            </a:r>
            <a:endParaRPr lang="nb-NO" sz="1200" cap="none" spc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265235"/>
            <a:ext cx="3810000" cy="2857500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60" y="265235"/>
            <a:ext cx="2746643" cy="203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Regnskap </a:t>
            </a: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2022 – drift ( sendt ut faktura)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84355"/>
              </p:ext>
            </p:extLst>
          </p:nvPr>
        </p:nvGraphicFramePr>
        <p:xfrm>
          <a:off x="2817847" y="1846267"/>
          <a:ext cx="7035281" cy="4405242"/>
        </p:xfrm>
        <a:graphic>
          <a:graphicData uri="http://schemas.openxmlformats.org/drawingml/2006/table">
            <a:tbl>
              <a:tblPr/>
              <a:tblGrid>
                <a:gridCol w="483761">
                  <a:extLst>
                    <a:ext uri="{9D8B030D-6E8A-4147-A177-3AD203B41FA5}">
                      <a16:colId xmlns:a16="http://schemas.microsoft.com/office/drawing/2014/main" val="3971814850"/>
                    </a:ext>
                  </a:extLst>
                </a:gridCol>
                <a:gridCol w="2100908">
                  <a:extLst>
                    <a:ext uri="{9D8B030D-6E8A-4147-A177-3AD203B41FA5}">
                      <a16:colId xmlns:a16="http://schemas.microsoft.com/office/drawing/2014/main" val="3816875504"/>
                    </a:ext>
                  </a:extLst>
                </a:gridCol>
                <a:gridCol w="746376">
                  <a:extLst>
                    <a:ext uri="{9D8B030D-6E8A-4147-A177-3AD203B41FA5}">
                      <a16:colId xmlns:a16="http://schemas.microsoft.com/office/drawing/2014/main" val="2230602585"/>
                    </a:ext>
                  </a:extLst>
                </a:gridCol>
                <a:gridCol w="926059">
                  <a:extLst>
                    <a:ext uri="{9D8B030D-6E8A-4147-A177-3AD203B41FA5}">
                      <a16:colId xmlns:a16="http://schemas.microsoft.com/office/drawing/2014/main" val="1798671886"/>
                    </a:ext>
                  </a:extLst>
                </a:gridCol>
                <a:gridCol w="926059">
                  <a:extLst>
                    <a:ext uri="{9D8B030D-6E8A-4147-A177-3AD203B41FA5}">
                      <a16:colId xmlns:a16="http://schemas.microsoft.com/office/drawing/2014/main" val="2757351288"/>
                    </a:ext>
                  </a:extLst>
                </a:gridCol>
                <a:gridCol w="926059">
                  <a:extLst>
                    <a:ext uri="{9D8B030D-6E8A-4147-A177-3AD203B41FA5}">
                      <a16:colId xmlns:a16="http://schemas.microsoft.com/office/drawing/2014/main" val="1870347619"/>
                    </a:ext>
                  </a:extLst>
                </a:gridCol>
                <a:gridCol w="926059">
                  <a:extLst>
                    <a:ext uri="{9D8B030D-6E8A-4147-A177-3AD203B41FA5}">
                      <a16:colId xmlns:a16="http://schemas.microsoft.com/office/drawing/2014/main" val="3340779469"/>
                    </a:ext>
                  </a:extLst>
                </a:gridCol>
              </a:tblGrid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008482"/>
                  </a:ext>
                </a:extLst>
              </a:tr>
              <a:tr h="568119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Fakturagrunnlag drift IPR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Fordelings nøkkel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Budsjett 2022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Driftsutgifter 2021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Fakturert/ innbetalt 2021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 gode (-) /skyldig (+) fra 2021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567355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1 550 000,00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1 038 096,63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602535"/>
                  </a:ext>
                </a:extLst>
              </a:tr>
              <a:tr h="1862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Egenandel kommuner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32267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Krødsherad kommune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77 500,00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51 904,83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40 983,00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10 921,83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214115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Hole kommune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155 000,00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103 809,66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143 443,00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-39 633,34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300977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Jevnaker kommune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155 000,00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103 809,66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143 443,00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-39 633,34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42206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Modum kommune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387 500,00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259 524,16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307 377,00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-47 852,84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26666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Ringerike kommune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775 000,00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519 048,32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402 850,63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116 197,69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9378"/>
                  </a:ext>
                </a:extLst>
              </a:tr>
              <a:tr h="195582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1 550 000,00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1 038 096,63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1 038 096,63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486462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097207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Fakturaene skal ha 2 fakturalinjer.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596578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701871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Én linje for fakturering IPR drift 2022 som konteres slik: 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147769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721004.175000.100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968698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473001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Én linje for tilgode/skyldig som konteres slik: 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55054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721004.175000.100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766613"/>
                  </a:ext>
                </a:extLst>
              </a:tr>
              <a:tr h="661253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fakturalinje tekstes med tilgodehavende 2021 på fakturaen til Hole, Jevnaker og Modum og for lite innbetalt 2021 på fakturaen til Krødsherad og Ringerike.</a:t>
                      </a:r>
                    </a:p>
                  </a:txBody>
                  <a:tcPr marL="8505" marR="8505" marT="85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1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35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Regnskap </a:t>
            </a: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2022 – prosjekter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729402"/>
              </p:ext>
            </p:extLst>
          </p:nvPr>
        </p:nvGraphicFramePr>
        <p:xfrm>
          <a:off x="2523737" y="1726162"/>
          <a:ext cx="6049560" cy="4617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Regneark" r:id="rId5" imgW="6638856" imgH="5067390" progId="Excel.Sheet.12">
                  <p:embed/>
                </p:oleObj>
              </mc:Choice>
              <mc:Fallback>
                <p:oleObj name="Regneark" r:id="rId5" imgW="6638856" imgH="50673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3737" y="1726162"/>
                        <a:ext cx="6049560" cy="4617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645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Budsjett – drift og prosjekter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33668"/>
              </p:ext>
            </p:extLst>
          </p:nvPr>
        </p:nvGraphicFramePr>
        <p:xfrm>
          <a:off x="1763485" y="3034060"/>
          <a:ext cx="7613779" cy="2405686"/>
        </p:xfrm>
        <a:graphic>
          <a:graphicData uri="http://schemas.openxmlformats.org/drawingml/2006/table">
            <a:tbl>
              <a:tblPr firstRow="1" firstCol="1" bandRow="1"/>
              <a:tblGrid>
                <a:gridCol w="1930314">
                  <a:extLst>
                    <a:ext uri="{9D8B030D-6E8A-4147-A177-3AD203B41FA5}">
                      <a16:colId xmlns:a16="http://schemas.microsoft.com/office/drawing/2014/main" val="4018555129"/>
                    </a:ext>
                  </a:extLst>
                </a:gridCol>
                <a:gridCol w="1330663">
                  <a:extLst>
                    <a:ext uri="{9D8B030D-6E8A-4147-A177-3AD203B41FA5}">
                      <a16:colId xmlns:a16="http://schemas.microsoft.com/office/drawing/2014/main" val="1053358957"/>
                    </a:ext>
                  </a:extLst>
                </a:gridCol>
                <a:gridCol w="1087561">
                  <a:extLst>
                    <a:ext uri="{9D8B030D-6E8A-4147-A177-3AD203B41FA5}">
                      <a16:colId xmlns:a16="http://schemas.microsoft.com/office/drawing/2014/main" val="3149379912"/>
                    </a:ext>
                  </a:extLst>
                </a:gridCol>
                <a:gridCol w="1245363">
                  <a:extLst>
                    <a:ext uri="{9D8B030D-6E8A-4147-A177-3AD203B41FA5}">
                      <a16:colId xmlns:a16="http://schemas.microsoft.com/office/drawing/2014/main" val="1141352624"/>
                    </a:ext>
                  </a:extLst>
                </a:gridCol>
                <a:gridCol w="2019878">
                  <a:extLst>
                    <a:ext uri="{9D8B030D-6E8A-4147-A177-3AD203B41FA5}">
                      <a16:colId xmlns:a16="http://schemas.microsoft.com/office/drawing/2014/main" val="2897729509"/>
                    </a:ext>
                  </a:extLst>
                </a:gridCol>
              </a:tblGrid>
              <a:tr h="57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Kommune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Andel </a:t>
                      </a:r>
                      <a:r>
                        <a:rPr lang="nb-NO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(basert på folketall)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Drift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Prosjekt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Totalt pr. kommune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810984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395248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kommune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7000/ 61500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21722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Jevnaker kommune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7000/ 61500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778408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Ringerike kommune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30000/ 61500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70019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Modum kommune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15000/61500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97424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Krødsherad kommune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2000/61500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009100"/>
                  </a:ext>
                </a:extLst>
              </a:tr>
              <a:tr h="26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1 800 000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1 800 000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956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68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Spørsmål: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Grønt fagsenter prosjektet « Kortreist mat fra bonde til kokk»</a:t>
            </a:r>
            <a:endParaRPr lang="nb-NO" b="1" dirty="0" smtClean="0"/>
          </a:p>
          <a:p>
            <a:pPr marL="285750" indent="-285750">
              <a:buFontTx/>
              <a:buChar char="-"/>
            </a:pPr>
            <a:r>
              <a:rPr lang="nb-NO" dirty="0" smtClean="0"/>
              <a:t>Ønsker å sende søknad om midler kr. 130.000 for gjennomføring av prosjektet.</a:t>
            </a:r>
          </a:p>
          <a:p>
            <a:pPr marL="285750" indent="-285750">
              <a:buFontTx/>
              <a:buChar char="-"/>
            </a:pPr>
            <a:endParaRPr lang="nb-NO" dirty="0"/>
          </a:p>
          <a:p>
            <a:pPr marL="285750" indent="-285750">
              <a:buFontTx/>
              <a:buChar char="-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Regional stilling klima og miljø  </a:t>
            </a:r>
            <a:endParaRPr lang="nb-NO" b="1" dirty="0" smtClean="0"/>
          </a:p>
          <a:p>
            <a:pPr marL="285750" indent="-285750">
              <a:buFontTx/>
              <a:buChar char="-"/>
            </a:pPr>
            <a:r>
              <a:rPr lang="nb-NO" dirty="0" smtClean="0"/>
              <a:t>Utfordringer/muligheter</a:t>
            </a:r>
            <a:endParaRPr lang="nb-NO" dirty="0" smtClean="0"/>
          </a:p>
          <a:p>
            <a:r>
              <a:rPr lang="nb-NO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Innleie av bistand til regionrådskoordinator</a:t>
            </a:r>
            <a:endParaRPr lang="nb-NO" b="1" dirty="0" smtClean="0"/>
          </a:p>
          <a:p>
            <a:pPr marL="285750" indent="-285750">
              <a:buFontTx/>
              <a:buChar char="-"/>
            </a:pPr>
            <a:r>
              <a:rPr lang="nb-NO" dirty="0" smtClean="0"/>
              <a:t>Utnytte samarbeidsavtaler</a:t>
            </a:r>
            <a:endParaRPr lang="nb-NO" dirty="0" smtClean="0"/>
          </a:p>
          <a:p>
            <a:pPr marL="285750" indent="-285750">
              <a:buFontTx/>
              <a:buChar char="-"/>
            </a:pPr>
            <a:endParaRPr lang="nb-NO" dirty="0"/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979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">
  <a:themeElements>
    <a:clrScheme name="Gråto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1293</TotalTime>
  <Words>327</Words>
  <Application>Microsoft Office PowerPoint</Application>
  <PresentationFormat>Widescreen</PresentationFormat>
  <Paragraphs>113</Paragraphs>
  <Slides>5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Retrospekt</vt:lpstr>
      <vt:lpstr>Microsoft Excel-regneark</vt:lpstr>
      <vt:lpstr>SAK 38/22 Budsjett 2023   Ordfører – rådmannsutvalget 10. oktober 2022</vt:lpstr>
      <vt:lpstr>Regnskap 2022 – drift ( sendt ut faktura) </vt:lpstr>
      <vt:lpstr>Regnskap 2022 – prosjekter </vt:lpstr>
      <vt:lpstr>Budsjett – drift og prosjekter </vt:lpstr>
      <vt:lpstr>Spørsmål:</vt:lpstr>
    </vt:vector>
  </TitlesOfParts>
  <Company>Ringerike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Synnøve Kammerud</dc:creator>
  <cp:lastModifiedBy>Inger Synnøve Kammerud</cp:lastModifiedBy>
  <cp:revision>129</cp:revision>
  <cp:lastPrinted>2021-02-22T11:16:37Z</cp:lastPrinted>
  <dcterms:created xsi:type="dcterms:W3CDTF">2021-02-16T13:28:25Z</dcterms:created>
  <dcterms:modified xsi:type="dcterms:W3CDTF">2022-10-06T13:48:46Z</dcterms:modified>
</cp:coreProperties>
</file>